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0445C-72B0-4849-91FE-2AD1B3276F1D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BE87D-DF33-4371-B7E9-9470859C721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9913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BE87D-DF33-4371-B7E9-9470859C7212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65774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8636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1441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4929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5382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3977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0779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4620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9447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3564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55436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2660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683F3-E1B2-4B40-A08A-844847ABEDA6}" type="datetimeFigureOut">
              <a:rPr lang="pl-PL" smtClean="0"/>
              <a:pPr/>
              <a:t>19.10.2017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5474E-A568-486F-8F7E-48D19CE3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958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6552728" cy="8640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Podzapytania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856984" cy="437004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pl-PL" sz="3400" dirty="0">
                <a:solidFill>
                  <a:schemeClr val="tx1"/>
                </a:solidFill>
              </a:rPr>
              <a:t>Ujęte w nawiasy zapytanie, umieszczone wewnątrz</a:t>
            </a:r>
          </a:p>
          <a:p>
            <a:r>
              <a:rPr lang="pl-PL" sz="3400" dirty="0">
                <a:solidFill>
                  <a:schemeClr val="tx1"/>
                </a:solidFill>
              </a:rPr>
              <a:t>innego zapytania (tzw. zapytania zewnętrznego),</a:t>
            </a:r>
          </a:p>
          <a:p>
            <a:r>
              <a:rPr lang="pl-PL" sz="3400" dirty="0">
                <a:solidFill>
                  <a:schemeClr val="tx1"/>
                </a:solidFill>
              </a:rPr>
              <a:t>najczęściej w warunkach klauzul WHERE i HAVING,</a:t>
            </a:r>
          </a:p>
          <a:p>
            <a:r>
              <a:rPr lang="pl-PL" sz="3400" dirty="0" smtClean="0">
                <a:solidFill>
                  <a:schemeClr val="tx1"/>
                </a:solidFill>
              </a:rPr>
              <a:t>również w SELECT i FROM (rozwiązania specyficzne).</a:t>
            </a:r>
          </a:p>
          <a:p>
            <a:r>
              <a:rPr lang="pl-PL" sz="3400" b="1" dirty="0">
                <a:solidFill>
                  <a:schemeClr val="tx1"/>
                </a:solidFill>
              </a:rPr>
              <a:t>Ogólny schemat stosowania podzapytań:</a:t>
            </a:r>
          </a:p>
          <a:p>
            <a:r>
              <a:rPr lang="pl-PL" b="1" dirty="0">
                <a:solidFill>
                  <a:schemeClr val="tx1"/>
                </a:solidFill>
              </a:rPr>
              <a:t>SELECT </a:t>
            </a:r>
            <a:r>
              <a:rPr lang="pl-PL" dirty="0" smtClean="0">
                <a:solidFill>
                  <a:schemeClr val="tx1"/>
                </a:solidFill>
              </a:rPr>
              <a:t>wyrażenie_A1</a:t>
            </a:r>
            <a:r>
              <a:rPr lang="pl-PL" dirty="0">
                <a:solidFill>
                  <a:schemeClr val="tx1"/>
                </a:solidFill>
              </a:rPr>
              <a:t>, ...</a:t>
            </a:r>
          </a:p>
          <a:p>
            <a:r>
              <a:rPr lang="pl-PL" b="1" dirty="0">
                <a:solidFill>
                  <a:schemeClr val="tx1"/>
                </a:solidFill>
              </a:rPr>
              <a:t>FROM </a:t>
            </a:r>
            <a:r>
              <a:rPr lang="pl-PL" dirty="0">
                <a:solidFill>
                  <a:schemeClr val="tx1"/>
                </a:solidFill>
              </a:rPr>
              <a:t>nazwa_relacji_A1</a:t>
            </a:r>
          </a:p>
          <a:p>
            <a:r>
              <a:rPr lang="pl-PL" b="1" dirty="0">
                <a:solidFill>
                  <a:schemeClr val="tx1"/>
                </a:solidFill>
              </a:rPr>
              <a:t>WHERE </a:t>
            </a:r>
            <a:r>
              <a:rPr lang="pl-PL" dirty="0" smtClean="0">
                <a:solidFill>
                  <a:schemeClr val="tx1"/>
                </a:solidFill>
              </a:rPr>
              <a:t>wyrażenie_A3 </a:t>
            </a:r>
            <a:r>
              <a:rPr lang="pl-PL" dirty="0">
                <a:solidFill>
                  <a:schemeClr val="tx1"/>
                </a:solidFill>
              </a:rPr>
              <a:t>operator</a:t>
            </a:r>
          </a:p>
          <a:p>
            <a:r>
              <a:rPr lang="pl-PL" dirty="0">
                <a:solidFill>
                  <a:schemeClr val="tx1"/>
                </a:solidFill>
              </a:rPr>
              <a:t>(</a:t>
            </a:r>
            <a:r>
              <a:rPr lang="pl-PL" b="1" dirty="0">
                <a:solidFill>
                  <a:schemeClr val="tx1"/>
                </a:solidFill>
              </a:rPr>
              <a:t>SELECT </a:t>
            </a:r>
            <a:r>
              <a:rPr lang="pl-PL" dirty="0" smtClean="0">
                <a:solidFill>
                  <a:schemeClr val="tx1"/>
                </a:solidFill>
              </a:rPr>
              <a:t>wyrażenie_B1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b="1" dirty="0">
                <a:solidFill>
                  <a:schemeClr val="tx1"/>
                </a:solidFill>
              </a:rPr>
              <a:t>FROM </a:t>
            </a:r>
            <a:r>
              <a:rPr lang="pl-PL" dirty="0">
                <a:solidFill>
                  <a:schemeClr val="tx1"/>
                </a:solidFill>
              </a:rPr>
              <a:t>nazwa_relacji_B1</a:t>
            </a:r>
          </a:p>
          <a:p>
            <a:r>
              <a:rPr lang="pl-PL" b="1" dirty="0">
                <a:solidFill>
                  <a:schemeClr val="tx1"/>
                </a:solidFill>
              </a:rPr>
              <a:t>WHERE </a:t>
            </a:r>
            <a:r>
              <a:rPr lang="pl-PL" dirty="0">
                <a:solidFill>
                  <a:schemeClr val="tx1"/>
                </a:solidFill>
              </a:rPr>
              <a:t>...)</a:t>
            </a:r>
          </a:p>
          <a:p>
            <a:r>
              <a:rPr lang="pl-PL" b="1" dirty="0">
                <a:solidFill>
                  <a:schemeClr val="tx1"/>
                </a:solidFill>
              </a:rPr>
              <a:t>ORDER BY </a:t>
            </a:r>
            <a:r>
              <a:rPr lang="pl-PL" dirty="0" smtClean="0">
                <a:solidFill>
                  <a:schemeClr val="tx1"/>
                </a:solidFill>
              </a:rPr>
              <a:t>wyrażenie_A4</a:t>
            </a:r>
            <a:r>
              <a:rPr lang="pl-PL" dirty="0">
                <a:solidFill>
                  <a:schemeClr val="tx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3513027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Operatory ANY i </a:t>
            </a:r>
            <a:r>
              <a:rPr lang="pl-PL" dirty="0" smtClean="0"/>
              <a:t>ALL przykłady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Podaj nazwiska pracowników, których </a:t>
            </a:r>
            <a:r>
              <a:rPr lang="pl-PL" sz="2800" dirty="0" smtClean="0"/>
              <a:t>płaca podstawowa </a:t>
            </a:r>
            <a:r>
              <a:rPr lang="pl-PL" sz="2800" dirty="0"/>
              <a:t>jest większa od płacy </a:t>
            </a:r>
            <a:r>
              <a:rPr lang="pl-PL" sz="2800" dirty="0" smtClean="0"/>
              <a:t>podstawowej dowolnego </a:t>
            </a:r>
            <a:r>
              <a:rPr lang="pl-PL" sz="2800" dirty="0"/>
              <a:t>pracownika zespołu 30</a:t>
            </a:r>
            <a:r>
              <a:rPr lang="pl-PL" sz="2800" dirty="0" smtClean="0"/>
              <a:t>.</a:t>
            </a:r>
          </a:p>
          <a:p>
            <a:pPr marL="0" indent="0">
              <a:buNone/>
            </a:pPr>
            <a:endParaRPr lang="pl-PL" sz="2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565" y="2852936"/>
            <a:ext cx="8893681" cy="382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4418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4354" y="116632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Operatory ANY i ALL </a:t>
            </a:r>
            <a:r>
              <a:rPr lang="pl-PL" dirty="0" smtClean="0"/>
              <a:t>przykłady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412776"/>
            <a:ext cx="8640960" cy="1628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Podaj nazwiska pracowników, których płaca</a:t>
            </a:r>
          </a:p>
          <a:p>
            <a:pPr marL="0" indent="0">
              <a:buNone/>
            </a:pPr>
            <a:r>
              <a:rPr lang="pl-PL" dirty="0"/>
              <a:t>podstawowa jest większa od płac podstawowych</a:t>
            </a:r>
          </a:p>
          <a:p>
            <a:pPr marL="0" indent="0">
              <a:buNone/>
            </a:pPr>
            <a:r>
              <a:rPr lang="pl-PL" dirty="0"/>
              <a:t>wszystkich pracowników zespołu </a:t>
            </a:r>
            <a:r>
              <a:rPr lang="pl-PL" dirty="0" smtClean="0"/>
              <a:t>10.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3038475"/>
            <a:ext cx="8867775" cy="381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4169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Podzapytania w klauzuli HAVING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1411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2400" dirty="0"/>
              <a:t>Zasady konstrukcji – te same co </a:t>
            </a:r>
            <a:r>
              <a:rPr lang="pl-PL" sz="2400" dirty="0" smtClean="0"/>
              <a:t>dla podzapytań w klauzuli </a:t>
            </a:r>
            <a:r>
              <a:rPr lang="pl-PL" sz="2400" dirty="0"/>
              <a:t>WHERE</a:t>
            </a:r>
            <a:r>
              <a:rPr lang="pl-PL" sz="2400" dirty="0" smtClean="0"/>
              <a:t>.</a:t>
            </a:r>
          </a:p>
          <a:p>
            <a:pPr marL="0" indent="0">
              <a:buNone/>
            </a:pPr>
            <a:r>
              <a:rPr lang="pl-PL" sz="2400" b="1" dirty="0" smtClean="0"/>
              <a:t>Przykład</a:t>
            </a:r>
            <a:r>
              <a:rPr lang="pl-PL" sz="2400" dirty="0" smtClean="0"/>
              <a:t>: Podaj nazwy </a:t>
            </a:r>
            <a:r>
              <a:rPr lang="pl-PL" sz="2400" dirty="0"/>
              <a:t>i średnie płace podstawowe w </a:t>
            </a:r>
            <a:r>
              <a:rPr lang="pl-PL" sz="2400" dirty="0" smtClean="0"/>
              <a:t>zespołach, w </a:t>
            </a:r>
            <a:r>
              <a:rPr lang="pl-PL" sz="2400" dirty="0"/>
              <a:t>których średnia płaca przekracza średnią płacę </a:t>
            </a:r>
            <a:r>
              <a:rPr lang="pl-PL" sz="2400" dirty="0" smtClean="0"/>
              <a:t>wśród wszystkich </a:t>
            </a:r>
            <a:r>
              <a:rPr lang="pl-PL" sz="2400" dirty="0"/>
              <a:t>pracowników</a:t>
            </a:r>
            <a:r>
              <a:rPr lang="pl-PL" sz="2400" dirty="0" smtClean="0"/>
              <a:t>. (pierwsze z nazwiskami w zespołach drugi przykład z nazwami zespołów).</a:t>
            </a:r>
            <a:endParaRPr lang="pl-PL" sz="24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091" y="3561101"/>
            <a:ext cx="8738656" cy="329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4042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1111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0155" y="332656"/>
            <a:ext cx="8928992" cy="35394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2800" dirty="0"/>
              <a:t>Podzapytanie jest zapytaniem umieszczonym wewnątrz innego zapytania, tzw.</a:t>
            </a:r>
          </a:p>
          <a:p>
            <a:pPr algn="ctr"/>
            <a:r>
              <a:rPr lang="pl-PL" sz="2800" dirty="0"/>
              <a:t>zapytania zewnętrznego. Podzapytania najczęściej umieszcza się w warunkach w</a:t>
            </a:r>
          </a:p>
          <a:p>
            <a:pPr algn="ctr"/>
            <a:r>
              <a:rPr lang="pl-PL" sz="2800" dirty="0"/>
              <a:t>klauzulach WHERE i HAVING zapytania zewnętrznego, niektóre SZBD</a:t>
            </a:r>
          </a:p>
          <a:p>
            <a:pPr algn="ctr"/>
            <a:r>
              <a:rPr lang="pl-PL" sz="2800" dirty="0"/>
              <a:t>dopuszczają </a:t>
            </a:r>
            <a:r>
              <a:rPr lang="pl-PL" sz="2800" dirty="0" smtClean="0"/>
              <a:t>również </a:t>
            </a:r>
            <a:r>
              <a:rPr lang="pl-PL" sz="2800" dirty="0"/>
              <a:t>stosowanie podzapytań w klauzulach SELECT i FROM.</a:t>
            </a:r>
          </a:p>
        </p:txBody>
      </p:sp>
    </p:spTree>
    <p:extLst>
      <p:ext uri="{BB962C8B-B14F-4D97-AF65-F5344CB8AC3E}">
        <p14:creationId xmlns:p14="http://schemas.microsoft.com/office/powerpoint/2010/main" xmlns="" val="346945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07504" y="1052736"/>
            <a:ext cx="8856984" cy="3477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l-PL" sz="2000" dirty="0"/>
              <a:t>Do zrozumienia działania podzapytań musimy wyjaśnić przebieg wykonania</a:t>
            </a:r>
          </a:p>
          <a:p>
            <a:pPr algn="just"/>
            <a:r>
              <a:rPr lang="pl-PL" sz="2000" dirty="0"/>
              <a:t>zapytania z podzapytaniem. </a:t>
            </a:r>
            <a:r>
              <a:rPr lang="pl-PL" sz="2000" dirty="0" smtClean="0"/>
              <a:t>Otóż </a:t>
            </a:r>
            <a:r>
              <a:rPr lang="pl-PL" sz="2000" dirty="0"/>
              <a:t>jako pierwsze wykonuje się podzapytanie.</a:t>
            </a:r>
          </a:p>
          <a:p>
            <a:pPr algn="just"/>
            <a:r>
              <a:rPr lang="pl-PL" sz="2000" dirty="0"/>
              <a:t>Wartości, odczytane przez </a:t>
            </a:r>
            <a:r>
              <a:rPr lang="pl-PL" sz="2000" dirty="0" smtClean="0"/>
              <a:t>wyrażenia </a:t>
            </a:r>
            <a:r>
              <a:rPr lang="pl-PL" sz="2000" dirty="0"/>
              <a:t>umieszczone w klauzuli SELECT</a:t>
            </a:r>
          </a:p>
          <a:p>
            <a:pPr algn="just"/>
            <a:r>
              <a:rPr lang="pl-PL" sz="2000" dirty="0"/>
              <a:t>podzapytania, dostarczane są do zapytania zewnętrznego (np. do warunku w</a:t>
            </a:r>
          </a:p>
          <a:p>
            <a:pPr algn="just"/>
            <a:r>
              <a:rPr lang="pl-PL" sz="2000" dirty="0"/>
              <a:t>klauzuli WHERE), tam wykorzystywane są do utworzenia zbioru wynikowego ze</a:t>
            </a:r>
          </a:p>
          <a:p>
            <a:pPr algn="just"/>
            <a:r>
              <a:rPr lang="pl-PL" sz="2000" dirty="0"/>
              <a:t>zbioru rekordów, przetwarzanych przez zapytanie zewnętrzne. </a:t>
            </a:r>
            <a:r>
              <a:rPr lang="pl-PL" sz="2000" dirty="0" smtClean="0"/>
              <a:t>Należy </a:t>
            </a:r>
            <a:r>
              <a:rPr lang="pl-PL" sz="2000" dirty="0"/>
              <a:t>pamiętać,</a:t>
            </a:r>
          </a:p>
          <a:p>
            <a:pPr algn="just"/>
            <a:r>
              <a:rPr lang="pl-PL" sz="2000" dirty="0" smtClean="0"/>
              <a:t>że </a:t>
            </a:r>
            <a:r>
              <a:rPr lang="pl-PL" sz="2000" dirty="0"/>
              <a:t>podzapytanie wykonuje się jednokrotnie.</a:t>
            </a:r>
          </a:p>
          <a:p>
            <a:pPr algn="just"/>
            <a:r>
              <a:rPr lang="pl-PL" sz="2000" dirty="0"/>
              <a:t>W przypadku podzapytań w klauzulach WHERE i HAVING, a więc podzapytań</a:t>
            </a:r>
          </a:p>
          <a:p>
            <a:pPr algn="just"/>
            <a:r>
              <a:rPr lang="pl-PL" sz="2000" dirty="0"/>
              <a:t>stanowiących część warunku logicznego zapytania zewnętrznego, operator, jaki</a:t>
            </a:r>
          </a:p>
          <a:p>
            <a:pPr algn="just"/>
            <a:r>
              <a:rPr lang="pl-PL" sz="2000" dirty="0" smtClean="0"/>
              <a:t>może </a:t>
            </a:r>
            <a:r>
              <a:rPr lang="pl-PL" sz="2000" dirty="0"/>
              <a:t>zostać zastosowany w warunku, </a:t>
            </a:r>
            <a:r>
              <a:rPr lang="pl-PL" sz="2000" dirty="0" smtClean="0"/>
              <a:t>zależy </a:t>
            </a:r>
            <a:r>
              <a:rPr lang="pl-PL" sz="2000" dirty="0"/>
              <a:t>od rodzaju podzapytania.</a:t>
            </a:r>
          </a:p>
          <a:p>
            <a:pPr algn="just"/>
            <a:r>
              <a:rPr lang="pl-PL" sz="2000" dirty="0" smtClean="0"/>
              <a:t>Wyróżniamy </a:t>
            </a:r>
            <a:r>
              <a:rPr lang="pl-PL" sz="2000" dirty="0"/>
              <a:t>tutaj podzapytania wierszowe i tablicowe.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332656"/>
            <a:ext cx="684076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400" b="1" dirty="0" smtClean="0"/>
              <a:t>Jak działa podzapytanie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xmlns="" val="312767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Podzapytanie wierszowe</a:t>
            </a:r>
          </a:p>
        </p:txBody>
      </p:sp>
      <p:sp>
        <p:nvSpPr>
          <p:cNvPr id="7" name="Dowolny kształt 6"/>
          <p:cNvSpPr/>
          <p:nvPr/>
        </p:nvSpPr>
        <p:spPr>
          <a:xfrm>
            <a:off x="1817914" y="5638800"/>
            <a:ext cx="751781" cy="326571"/>
          </a:xfrm>
          <a:custGeom>
            <a:avLst/>
            <a:gdLst>
              <a:gd name="connsiteX0" fmla="*/ 0 w 751781"/>
              <a:gd name="connsiteY0" fmla="*/ 119743 h 326571"/>
              <a:gd name="connsiteX1" fmla="*/ 119743 w 751781"/>
              <a:gd name="connsiteY1" fmla="*/ 206829 h 326571"/>
              <a:gd name="connsiteX2" fmla="*/ 206829 w 751781"/>
              <a:gd name="connsiteY2" fmla="*/ 228600 h 326571"/>
              <a:gd name="connsiteX3" fmla="*/ 239486 w 751781"/>
              <a:gd name="connsiteY3" fmla="*/ 239486 h 326571"/>
              <a:gd name="connsiteX4" fmla="*/ 326572 w 751781"/>
              <a:gd name="connsiteY4" fmla="*/ 261257 h 326571"/>
              <a:gd name="connsiteX5" fmla="*/ 424543 w 751781"/>
              <a:gd name="connsiteY5" fmla="*/ 304800 h 326571"/>
              <a:gd name="connsiteX6" fmla="*/ 457200 w 751781"/>
              <a:gd name="connsiteY6" fmla="*/ 315686 h 326571"/>
              <a:gd name="connsiteX7" fmla="*/ 489857 w 751781"/>
              <a:gd name="connsiteY7" fmla="*/ 326571 h 326571"/>
              <a:gd name="connsiteX8" fmla="*/ 664029 w 751781"/>
              <a:gd name="connsiteY8" fmla="*/ 315686 h 326571"/>
              <a:gd name="connsiteX9" fmla="*/ 674915 w 751781"/>
              <a:gd name="connsiteY9" fmla="*/ 283029 h 326571"/>
              <a:gd name="connsiteX10" fmla="*/ 696686 w 751781"/>
              <a:gd name="connsiteY10" fmla="*/ 261257 h 326571"/>
              <a:gd name="connsiteX11" fmla="*/ 740229 w 751781"/>
              <a:gd name="connsiteY11" fmla="*/ 174171 h 326571"/>
              <a:gd name="connsiteX12" fmla="*/ 740229 w 751781"/>
              <a:gd name="connsiteY12" fmla="*/ 87086 h 326571"/>
              <a:gd name="connsiteX13" fmla="*/ 707572 w 751781"/>
              <a:gd name="connsiteY13" fmla="*/ 76200 h 326571"/>
              <a:gd name="connsiteX14" fmla="*/ 674915 w 751781"/>
              <a:gd name="connsiteY14" fmla="*/ 43543 h 326571"/>
              <a:gd name="connsiteX15" fmla="*/ 642257 w 751781"/>
              <a:gd name="connsiteY15" fmla="*/ 32657 h 326571"/>
              <a:gd name="connsiteX16" fmla="*/ 566057 w 751781"/>
              <a:gd name="connsiteY16" fmla="*/ 0 h 326571"/>
              <a:gd name="connsiteX17" fmla="*/ 87086 w 751781"/>
              <a:gd name="connsiteY17" fmla="*/ 10886 h 326571"/>
              <a:gd name="connsiteX18" fmla="*/ 21772 w 751781"/>
              <a:gd name="connsiteY18" fmla="*/ 43543 h 326571"/>
              <a:gd name="connsiteX19" fmla="*/ 54429 w 751781"/>
              <a:gd name="connsiteY19" fmla="*/ 141514 h 326571"/>
              <a:gd name="connsiteX20" fmla="*/ 65315 w 751781"/>
              <a:gd name="connsiteY20" fmla="*/ 174171 h 32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1781" h="326571">
                <a:moveTo>
                  <a:pt x="0" y="119743"/>
                </a:moveTo>
                <a:cubicBezTo>
                  <a:pt x="17919" y="134078"/>
                  <a:pt x="99224" y="201699"/>
                  <a:pt x="119743" y="206829"/>
                </a:cubicBezTo>
                <a:cubicBezTo>
                  <a:pt x="148772" y="214086"/>
                  <a:pt x="178443" y="219138"/>
                  <a:pt x="206829" y="228600"/>
                </a:cubicBezTo>
                <a:cubicBezTo>
                  <a:pt x="217715" y="232229"/>
                  <a:pt x="228416" y="236467"/>
                  <a:pt x="239486" y="239486"/>
                </a:cubicBezTo>
                <a:cubicBezTo>
                  <a:pt x="268354" y="247359"/>
                  <a:pt x="326572" y="261257"/>
                  <a:pt x="326572" y="261257"/>
                </a:cubicBezTo>
                <a:cubicBezTo>
                  <a:pt x="378324" y="295760"/>
                  <a:pt x="346816" y="278891"/>
                  <a:pt x="424543" y="304800"/>
                </a:cubicBezTo>
                <a:lnTo>
                  <a:pt x="457200" y="315686"/>
                </a:lnTo>
                <a:lnTo>
                  <a:pt x="489857" y="326571"/>
                </a:lnTo>
                <a:cubicBezTo>
                  <a:pt x="547914" y="322943"/>
                  <a:pt x="607405" y="329009"/>
                  <a:pt x="664029" y="315686"/>
                </a:cubicBezTo>
                <a:cubicBezTo>
                  <a:pt x="675199" y="313058"/>
                  <a:pt x="669011" y="292868"/>
                  <a:pt x="674915" y="283029"/>
                </a:cubicBezTo>
                <a:cubicBezTo>
                  <a:pt x="680195" y="274228"/>
                  <a:pt x="689429" y="268514"/>
                  <a:pt x="696686" y="261257"/>
                </a:cubicBezTo>
                <a:cubicBezTo>
                  <a:pt x="721703" y="186206"/>
                  <a:pt x="702230" y="212170"/>
                  <a:pt x="740229" y="174171"/>
                </a:cubicBezTo>
                <a:cubicBezTo>
                  <a:pt x="747141" y="146524"/>
                  <a:pt x="762346" y="114733"/>
                  <a:pt x="740229" y="87086"/>
                </a:cubicBezTo>
                <a:cubicBezTo>
                  <a:pt x="733061" y="78126"/>
                  <a:pt x="718458" y="79829"/>
                  <a:pt x="707572" y="76200"/>
                </a:cubicBezTo>
                <a:cubicBezTo>
                  <a:pt x="696686" y="65314"/>
                  <a:pt x="687724" y="52082"/>
                  <a:pt x="674915" y="43543"/>
                </a:cubicBezTo>
                <a:cubicBezTo>
                  <a:pt x="665367" y="37178"/>
                  <a:pt x="652520" y="37789"/>
                  <a:pt x="642257" y="32657"/>
                </a:cubicBezTo>
                <a:cubicBezTo>
                  <a:pt x="567080" y="-4931"/>
                  <a:pt x="656681" y="22656"/>
                  <a:pt x="566057" y="0"/>
                </a:cubicBezTo>
                <a:lnTo>
                  <a:pt x="87086" y="10886"/>
                </a:lnTo>
                <a:cubicBezTo>
                  <a:pt x="45215" y="12631"/>
                  <a:pt x="46144" y="19170"/>
                  <a:pt x="21772" y="43543"/>
                </a:cubicBezTo>
                <a:lnTo>
                  <a:pt x="54429" y="141514"/>
                </a:lnTo>
                <a:lnTo>
                  <a:pt x="65315" y="17417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Przykład pierwszy: znaleźć i wyświetlić nazwisko i wysokość płacy najwięcej zarabiającego pracownika.</a:t>
            </a:r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68857"/>
            <a:ext cx="8214997" cy="2666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6244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DRUGI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Znajdź najgorzej zarabiającego asystenta wśród asystentów i wyświetl jego nazwisko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45904"/>
            <a:ext cx="869621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0509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Zapytania wierszowe – przykład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podaj nazwisko </a:t>
            </a:r>
            <a:r>
              <a:rPr lang="pl-PL" dirty="0" err="1" smtClean="0"/>
              <a:t>windykatora</a:t>
            </a:r>
            <a:r>
              <a:rPr lang="pl-PL" dirty="0" smtClean="0"/>
              <a:t>, </a:t>
            </a:r>
            <a:r>
              <a:rPr lang="pl-PL" dirty="0"/>
              <a:t>otrzymującego</a:t>
            </a:r>
          </a:p>
          <a:p>
            <a:pPr marL="0" indent="0">
              <a:buNone/>
            </a:pPr>
            <a:r>
              <a:rPr lang="pl-PL" dirty="0" smtClean="0"/>
              <a:t>najniższą </a:t>
            </a:r>
            <a:r>
              <a:rPr lang="pl-PL" dirty="0"/>
              <a:t>płacę podstawową </a:t>
            </a:r>
            <a:r>
              <a:rPr lang="pl-PL" dirty="0" smtClean="0"/>
              <a:t>wśród </a:t>
            </a:r>
            <a:r>
              <a:rPr lang="pl-PL" dirty="0" err="1" smtClean="0"/>
              <a:t>windykatorów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Dowolny kształt 4"/>
          <p:cNvSpPr/>
          <p:nvPr/>
        </p:nvSpPr>
        <p:spPr>
          <a:xfrm>
            <a:off x="250328" y="4223657"/>
            <a:ext cx="3246517" cy="272143"/>
          </a:xfrm>
          <a:custGeom>
            <a:avLst/>
            <a:gdLst>
              <a:gd name="connsiteX0" fmla="*/ 76243 w 3246517"/>
              <a:gd name="connsiteY0" fmla="*/ 108857 h 272143"/>
              <a:gd name="connsiteX1" fmla="*/ 413701 w 3246517"/>
              <a:gd name="connsiteY1" fmla="*/ 130629 h 272143"/>
              <a:gd name="connsiteX2" fmla="*/ 468129 w 3246517"/>
              <a:gd name="connsiteY2" fmla="*/ 141514 h 272143"/>
              <a:gd name="connsiteX3" fmla="*/ 794701 w 3246517"/>
              <a:gd name="connsiteY3" fmla="*/ 130629 h 272143"/>
              <a:gd name="connsiteX4" fmla="*/ 838243 w 3246517"/>
              <a:gd name="connsiteY4" fmla="*/ 119743 h 272143"/>
              <a:gd name="connsiteX5" fmla="*/ 957986 w 3246517"/>
              <a:gd name="connsiteY5" fmla="*/ 108857 h 272143"/>
              <a:gd name="connsiteX6" fmla="*/ 1001529 w 3246517"/>
              <a:gd name="connsiteY6" fmla="*/ 97972 h 272143"/>
              <a:gd name="connsiteX7" fmla="*/ 1034186 w 3246517"/>
              <a:gd name="connsiteY7" fmla="*/ 87086 h 272143"/>
              <a:gd name="connsiteX8" fmla="*/ 1099501 w 3246517"/>
              <a:gd name="connsiteY8" fmla="*/ 76200 h 272143"/>
              <a:gd name="connsiteX9" fmla="*/ 1175701 w 3246517"/>
              <a:gd name="connsiteY9" fmla="*/ 54429 h 272143"/>
              <a:gd name="connsiteX10" fmla="*/ 1317215 w 3246517"/>
              <a:gd name="connsiteY10" fmla="*/ 43543 h 272143"/>
              <a:gd name="connsiteX11" fmla="*/ 1719986 w 3246517"/>
              <a:gd name="connsiteY11" fmla="*/ 32657 h 272143"/>
              <a:gd name="connsiteX12" fmla="*/ 1796186 w 3246517"/>
              <a:gd name="connsiteY12" fmla="*/ 21772 h 272143"/>
              <a:gd name="connsiteX13" fmla="*/ 1970358 w 3246517"/>
              <a:gd name="connsiteY13" fmla="*/ 0 h 272143"/>
              <a:gd name="connsiteX14" fmla="*/ 2362243 w 3246517"/>
              <a:gd name="connsiteY14" fmla="*/ 10886 h 272143"/>
              <a:gd name="connsiteX15" fmla="*/ 2416672 w 3246517"/>
              <a:gd name="connsiteY15" fmla="*/ 32657 h 272143"/>
              <a:gd name="connsiteX16" fmla="*/ 2471101 w 3246517"/>
              <a:gd name="connsiteY16" fmla="*/ 43543 h 272143"/>
              <a:gd name="connsiteX17" fmla="*/ 2590843 w 3246517"/>
              <a:gd name="connsiteY17" fmla="*/ 65314 h 272143"/>
              <a:gd name="connsiteX18" fmla="*/ 3037158 w 3246517"/>
              <a:gd name="connsiteY18" fmla="*/ 87086 h 272143"/>
              <a:gd name="connsiteX19" fmla="*/ 3091586 w 3246517"/>
              <a:gd name="connsiteY19" fmla="*/ 97972 h 272143"/>
              <a:gd name="connsiteX20" fmla="*/ 3233101 w 3246517"/>
              <a:gd name="connsiteY20" fmla="*/ 108857 h 272143"/>
              <a:gd name="connsiteX21" fmla="*/ 3233101 w 3246517"/>
              <a:gd name="connsiteY21" fmla="*/ 228600 h 272143"/>
              <a:gd name="connsiteX22" fmla="*/ 3200443 w 3246517"/>
              <a:gd name="connsiteY22" fmla="*/ 239486 h 272143"/>
              <a:gd name="connsiteX23" fmla="*/ 3058929 w 3246517"/>
              <a:gd name="connsiteY23" fmla="*/ 228600 h 272143"/>
              <a:gd name="connsiteX24" fmla="*/ 3026272 w 3246517"/>
              <a:gd name="connsiteY24" fmla="*/ 217714 h 272143"/>
              <a:gd name="connsiteX25" fmla="*/ 2634386 w 3246517"/>
              <a:gd name="connsiteY25" fmla="*/ 206829 h 272143"/>
              <a:gd name="connsiteX26" fmla="*/ 2405786 w 3246517"/>
              <a:gd name="connsiteY26" fmla="*/ 195943 h 272143"/>
              <a:gd name="connsiteX27" fmla="*/ 2373129 w 3246517"/>
              <a:gd name="connsiteY27" fmla="*/ 185057 h 272143"/>
              <a:gd name="connsiteX28" fmla="*/ 2177186 w 3246517"/>
              <a:gd name="connsiteY28" fmla="*/ 163286 h 272143"/>
              <a:gd name="connsiteX29" fmla="*/ 2035672 w 3246517"/>
              <a:gd name="connsiteY29" fmla="*/ 163286 h 272143"/>
              <a:gd name="connsiteX30" fmla="*/ 1915929 w 3246517"/>
              <a:gd name="connsiteY30" fmla="*/ 195943 h 272143"/>
              <a:gd name="connsiteX31" fmla="*/ 1872386 w 3246517"/>
              <a:gd name="connsiteY31" fmla="*/ 206829 h 272143"/>
              <a:gd name="connsiteX32" fmla="*/ 1796186 w 3246517"/>
              <a:gd name="connsiteY32" fmla="*/ 228600 h 272143"/>
              <a:gd name="connsiteX33" fmla="*/ 1600243 w 3246517"/>
              <a:gd name="connsiteY33" fmla="*/ 250372 h 272143"/>
              <a:gd name="connsiteX34" fmla="*/ 1556701 w 3246517"/>
              <a:gd name="connsiteY34" fmla="*/ 261257 h 272143"/>
              <a:gd name="connsiteX35" fmla="*/ 1524043 w 3246517"/>
              <a:gd name="connsiteY35" fmla="*/ 272143 h 272143"/>
              <a:gd name="connsiteX36" fmla="*/ 1349872 w 3246517"/>
              <a:gd name="connsiteY36" fmla="*/ 261257 h 272143"/>
              <a:gd name="connsiteX37" fmla="*/ 805586 w 3246517"/>
              <a:gd name="connsiteY37" fmla="*/ 250372 h 272143"/>
              <a:gd name="connsiteX38" fmla="*/ 685843 w 3246517"/>
              <a:gd name="connsiteY38" fmla="*/ 239486 h 272143"/>
              <a:gd name="connsiteX39" fmla="*/ 609643 w 3246517"/>
              <a:gd name="connsiteY39" fmla="*/ 228600 h 272143"/>
              <a:gd name="connsiteX40" fmla="*/ 21815 w 3246517"/>
              <a:gd name="connsiteY40" fmla="*/ 217714 h 272143"/>
              <a:gd name="connsiteX41" fmla="*/ 10929 w 3246517"/>
              <a:gd name="connsiteY41" fmla="*/ 119743 h 272143"/>
              <a:gd name="connsiteX42" fmla="*/ 21815 w 3246517"/>
              <a:gd name="connsiteY42" fmla="*/ 108857 h 272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246517" h="272143">
                <a:moveTo>
                  <a:pt x="76243" y="108857"/>
                </a:moveTo>
                <a:cubicBezTo>
                  <a:pt x="143526" y="112595"/>
                  <a:pt x="334181" y="121794"/>
                  <a:pt x="413701" y="130629"/>
                </a:cubicBezTo>
                <a:cubicBezTo>
                  <a:pt x="432090" y="132672"/>
                  <a:pt x="449986" y="137886"/>
                  <a:pt x="468129" y="141514"/>
                </a:cubicBezTo>
                <a:cubicBezTo>
                  <a:pt x="576986" y="137886"/>
                  <a:pt x="685971" y="137025"/>
                  <a:pt x="794701" y="130629"/>
                </a:cubicBezTo>
                <a:cubicBezTo>
                  <a:pt x="809636" y="129750"/>
                  <a:pt x="823414" y="121720"/>
                  <a:pt x="838243" y="119743"/>
                </a:cubicBezTo>
                <a:cubicBezTo>
                  <a:pt x="877970" y="114446"/>
                  <a:pt x="918072" y="112486"/>
                  <a:pt x="957986" y="108857"/>
                </a:cubicBezTo>
                <a:cubicBezTo>
                  <a:pt x="972500" y="105229"/>
                  <a:pt x="987144" y="102082"/>
                  <a:pt x="1001529" y="97972"/>
                </a:cubicBezTo>
                <a:cubicBezTo>
                  <a:pt x="1012562" y="94820"/>
                  <a:pt x="1022985" y="89575"/>
                  <a:pt x="1034186" y="87086"/>
                </a:cubicBezTo>
                <a:cubicBezTo>
                  <a:pt x="1055732" y="82298"/>
                  <a:pt x="1077994" y="81163"/>
                  <a:pt x="1099501" y="76200"/>
                </a:cubicBezTo>
                <a:cubicBezTo>
                  <a:pt x="1125241" y="70260"/>
                  <a:pt x="1149577" y="58348"/>
                  <a:pt x="1175701" y="54429"/>
                </a:cubicBezTo>
                <a:cubicBezTo>
                  <a:pt x="1222488" y="47411"/>
                  <a:pt x="1269942" y="45434"/>
                  <a:pt x="1317215" y="43543"/>
                </a:cubicBezTo>
                <a:cubicBezTo>
                  <a:pt x="1451414" y="38175"/>
                  <a:pt x="1585729" y="36286"/>
                  <a:pt x="1719986" y="32657"/>
                </a:cubicBezTo>
                <a:cubicBezTo>
                  <a:pt x="1745386" y="29029"/>
                  <a:pt x="1770685" y="24605"/>
                  <a:pt x="1796186" y="21772"/>
                </a:cubicBezTo>
                <a:cubicBezTo>
                  <a:pt x="1965748" y="2932"/>
                  <a:pt x="1862136" y="21645"/>
                  <a:pt x="1970358" y="0"/>
                </a:cubicBezTo>
                <a:cubicBezTo>
                  <a:pt x="2100986" y="3629"/>
                  <a:pt x="2231913" y="1350"/>
                  <a:pt x="2362243" y="10886"/>
                </a:cubicBezTo>
                <a:cubicBezTo>
                  <a:pt x="2381731" y="12312"/>
                  <a:pt x="2397956" y="27042"/>
                  <a:pt x="2416672" y="32657"/>
                </a:cubicBezTo>
                <a:cubicBezTo>
                  <a:pt x="2434394" y="37974"/>
                  <a:pt x="2453151" y="39055"/>
                  <a:pt x="2471101" y="43543"/>
                </a:cubicBezTo>
                <a:cubicBezTo>
                  <a:pt x="2571782" y="68714"/>
                  <a:pt x="2389701" y="40173"/>
                  <a:pt x="2590843" y="65314"/>
                </a:cubicBezTo>
                <a:cubicBezTo>
                  <a:pt x="2756846" y="120648"/>
                  <a:pt x="2582095" y="65920"/>
                  <a:pt x="3037158" y="87086"/>
                </a:cubicBezTo>
                <a:cubicBezTo>
                  <a:pt x="3055640" y="87946"/>
                  <a:pt x="3073197" y="95929"/>
                  <a:pt x="3091586" y="97972"/>
                </a:cubicBezTo>
                <a:cubicBezTo>
                  <a:pt x="3138608" y="103197"/>
                  <a:pt x="3185929" y="105229"/>
                  <a:pt x="3233101" y="108857"/>
                </a:cubicBezTo>
                <a:cubicBezTo>
                  <a:pt x="3243891" y="152020"/>
                  <a:pt x="3256936" y="180930"/>
                  <a:pt x="3233101" y="228600"/>
                </a:cubicBezTo>
                <a:cubicBezTo>
                  <a:pt x="3227969" y="238863"/>
                  <a:pt x="3211329" y="235857"/>
                  <a:pt x="3200443" y="239486"/>
                </a:cubicBezTo>
                <a:cubicBezTo>
                  <a:pt x="3153272" y="235857"/>
                  <a:pt x="3105874" y="234468"/>
                  <a:pt x="3058929" y="228600"/>
                </a:cubicBezTo>
                <a:cubicBezTo>
                  <a:pt x="3047543" y="227177"/>
                  <a:pt x="3037731" y="218302"/>
                  <a:pt x="3026272" y="217714"/>
                </a:cubicBezTo>
                <a:cubicBezTo>
                  <a:pt x="2895764" y="211021"/>
                  <a:pt x="2764985" y="211411"/>
                  <a:pt x="2634386" y="206829"/>
                </a:cubicBezTo>
                <a:cubicBezTo>
                  <a:pt x="2558147" y="204154"/>
                  <a:pt x="2481986" y="199572"/>
                  <a:pt x="2405786" y="195943"/>
                </a:cubicBezTo>
                <a:cubicBezTo>
                  <a:pt x="2394900" y="192314"/>
                  <a:pt x="2384418" y="187110"/>
                  <a:pt x="2373129" y="185057"/>
                </a:cubicBezTo>
                <a:cubicBezTo>
                  <a:pt x="2335477" y="178211"/>
                  <a:pt x="2208426" y="166410"/>
                  <a:pt x="2177186" y="163286"/>
                </a:cubicBezTo>
                <a:cubicBezTo>
                  <a:pt x="2112637" y="141769"/>
                  <a:pt x="2147356" y="148394"/>
                  <a:pt x="2035672" y="163286"/>
                </a:cubicBezTo>
                <a:cubicBezTo>
                  <a:pt x="1954986" y="174044"/>
                  <a:pt x="2003452" y="174062"/>
                  <a:pt x="1915929" y="195943"/>
                </a:cubicBezTo>
                <a:cubicBezTo>
                  <a:pt x="1901415" y="199572"/>
                  <a:pt x="1886771" y="202719"/>
                  <a:pt x="1872386" y="206829"/>
                </a:cubicBezTo>
                <a:cubicBezTo>
                  <a:pt x="1808750" y="225010"/>
                  <a:pt x="1872746" y="211586"/>
                  <a:pt x="1796186" y="228600"/>
                </a:cubicBezTo>
                <a:cubicBezTo>
                  <a:pt x="1710784" y="247579"/>
                  <a:pt x="1720779" y="241100"/>
                  <a:pt x="1600243" y="250372"/>
                </a:cubicBezTo>
                <a:cubicBezTo>
                  <a:pt x="1585729" y="254000"/>
                  <a:pt x="1571086" y="257147"/>
                  <a:pt x="1556701" y="261257"/>
                </a:cubicBezTo>
                <a:cubicBezTo>
                  <a:pt x="1545668" y="264409"/>
                  <a:pt x="1535518" y="272143"/>
                  <a:pt x="1524043" y="272143"/>
                </a:cubicBezTo>
                <a:cubicBezTo>
                  <a:pt x="1465873" y="272143"/>
                  <a:pt x="1408016" y="263019"/>
                  <a:pt x="1349872" y="261257"/>
                </a:cubicBezTo>
                <a:cubicBezTo>
                  <a:pt x="1168490" y="255761"/>
                  <a:pt x="987015" y="254000"/>
                  <a:pt x="805586" y="250372"/>
                </a:cubicBezTo>
                <a:cubicBezTo>
                  <a:pt x="765672" y="246743"/>
                  <a:pt x="725677" y="243912"/>
                  <a:pt x="685843" y="239486"/>
                </a:cubicBezTo>
                <a:cubicBezTo>
                  <a:pt x="660342" y="236652"/>
                  <a:pt x="635287" y="229441"/>
                  <a:pt x="609643" y="228600"/>
                </a:cubicBezTo>
                <a:cubicBezTo>
                  <a:pt x="413772" y="222178"/>
                  <a:pt x="217758" y="221343"/>
                  <a:pt x="21815" y="217714"/>
                </a:cubicBezTo>
                <a:cubicBezTo>
                  <a:pt x="3672" y="163285"/>
                  <a:pt x="-10843" y="163286"/>
                  <a:pt x="10929" y="119743"/>
                </a:cubicBezTo>
                <a:cubicBezTo>
                  <a:pt x="13224" y="115153"/>
                  <a:pt x="18186" y="112486"/>
                  <a:pt x="21815" y="1088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50" y="2924944"/>
            <a:ext cx="89344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638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Podzapytanie tablicowe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Zwraca zbiór rekordów zawierających jedną lub </a:t>
            </a:r>
            <a:r>
              <a:rPr lang="pl-PL" sz="2400" dirty="0" smtClean="0"/>
              <a:t>wiele wartości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r>
              <a:rPr lang="pl-PL" sz="2400" dirty="0"/>
              <a:t>• Dopuszczalne zastosowanie </a:t>
            </a:r>
            <a:r>
              <a:rPr lang="pl-PL" sz="2400" dirty="0" smtClean="0"/>
              <a:t>operatorów: IN</a:t>
            </a:r>
            <a:r>
              <a:rPr lang="pl-PL" sz="2400" dirty="0"/>
              <a:t>, ANY, ALL.</a:t>
            </a:r>
          </a:p>
          <a:p>
            <a:pPr marL="0" indent="0">
              <a:buNone/>
            </a:pPr>
            <a:r>
              <a:rPr lang="pl-PL" sz="2400" dirty="0"/>
              <a:t>• </a:t>
            </a:r>
            <a:r>
              <a:rPr lang="pl-PL" sz="2400" b="1" dirty="0"/>
              <a:t>Przykład</a:t>
            </a:r>
            <a:r>
              <a:rPr lang="pl-PL" sz="2400" dirty="0"/>
              <a:t>: podaj nazwiska pracowników, </a:t>
            </a:r>
            <a:r>
              <a:rPr lang="pl-PL" sz="2400" dirty="0" smtClean="0"/>
              <a:t>otrzymujących najwyższe </a:t>
            </a:r>
            <a:r>
              <a:rPr lang="pl-PL" sz="2400" dirty="0"/>
              <a:t>płace podstawowe w swoich grupach etatowych.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351" y="3212976"/>
            <a:ext cx="88582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5313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Teoria – zapytania tablicowe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Drugi rodzaj podzapytań, tzw. podzapytania tablicowe (nazywane </a:t>
            </a:r>
            <a:r>
              <a:rPr lang="pl-PL" dirty="0" smtClean="0"/>
              <a:t>również</a:t>
            </a:r>
            <a:r>
              <a:rPr lang="pl-PL" dirty="0"/>
              <a:t> </a:t>
            </a:r>
            <a:r>
              <a:rPr lang="pl-PL" dirty="0" smtClean="0"/>
              <a:t>podzapytaniami </a:t>
            </a:r>
            <a:r>
              <a:rPr lang="pl-PL" dirty="0"/>
              <a:t>wielowierszowymi), zwraca zbiór rekordów, </a:t>
            </a:r>
            <a:r>
              <a:rPr lang="pl-PL" dirty="0" smtClean="0"/>
              <a:t>zawierających jedną </a:t>
            </a:r>
            <a:r>
              <a:rPr lang="pl-PL" dirty="0"/>
              <a:t>lub kilka wartości. </a:t>
            </a:r>
            <a:r>
              <a:rPr lang="pl-PL" dirty="0" smtClean="0"/>
              <a:t>W przypadku </a:t>
            </a:r>
            <a:r>
              <a:rPr lang="pl-PL" dirty="0"/>
              <a:t>stosowania podzapytań tablicowych </a:t>
            </a:r>
            <a:r>
              <a:rPr lang="pl-PL" dirty="0" smtClean="0"/>
              <a:t>w warunkach </a:t>
            </a:r>
            <a:r>
              <a:rPr lang="pl-PL" dirty="0"/>
              <a:t>w klauzulach WHERE i HAVING zapytań zewnętrznych </a:t>
            </a:r>
            <a:r>
              <a:rPr lang="pl-PL" dirty="0" smtClean="0"/>
              <a:t>można użyć</a:t>
            </a:r>
            <a:r>
              <a:rPr lang="pl-PL" dirty="0"/>
              <a:t> </a:t>
            </a:r>
            <a:r>
              <a:rPr lang="pl-PL" dirty="0" smtClean="0"/>
              <a:t>jedynie </a:t>
            </a:r>
            <a:r>
              <a:rPr lang="pl-PL" dirty="0"/>
              <a:t>operatora IN zawierania </a:t>
            </a:r>
            <a:r>
              <a:rPr lang="pl-PL" dirty="0" smtClean="0"/>
              <a:t>w zbiorze </a:t>
            </a:r>
            <a:r>
              <a:rPr lang="pl-PL" dirty="0"/>
              <a:t>oraz dwóch nowych operatorów, </a:t>
            </a:r>
            <a:r>
              <a:rPr lang="pl-PL" dirty="0" smtClean="0"/>
              <a:t>ANY i </a:t>
            </a:r>
            <a:r>
              <a:rPr lang="pl-PL" dirty="0"/>
              <a:t>ALL</a:t>
            </a:r>
          </a:p>
        </p:txBody>
      </p:sp>
    </p:spTree>
    <p:extLst>
      <p:ext uri="{BB962C8B-B14F-4D97-AF65-F5344CB8AC3E}">
        <p14:creationId xmlns:p14="http://schemas.microsoft.com/office/powerpoint/2010/main" xmlns="" val="314837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Operatory ANY i ALL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• Stosowane razem z operatorami logicznymi </a:t>
            </a:r>
            <a:r>
              <a:rPr lang="pl-PL" sz="2800" dirty="0" smtClean="0"/>
              <a:t>w zapytaniach </a:t>
            </a:r>
            <a:r>
              <a:rPr lang="pl-PL" sz="2800" dirty="0"/>
              <a:t>z podzapytaniami tablicowymi.</a:t>
            </a:r>
          </a:p>
          <a:p>
            <a:pPr marL="0" indent="0">
              <a:buNone/>
            </a:pPr>
            <a:r>
              <a:rPr lang="pl-PL" sz="2800" dirty="0"/>
              <a:t>• Operator ANY – warunek prawdziwy jeśli jest spełniony</a:t>
            </a:r>
          </a:p>
          <a:p>
            <a:pPr marL="0" indent="0">
              <a:buNone/>
            </a:pPr>
            <a:r>
              <a:rPr lang="pl-PL" sz="2800" dirty="0"/>
              <a:t>dla przynajmniej jednej wartości, odczytanej </a:t>
            </a:r>
            <a:r>
              <a:rPr lang="pl-PL" sz="2800" dirty="0" smtClean="0"/>
              <a:t>przez podzapytanie</a:t>
            </a:r>
            <a:r>
              <a:rPr lang="pl-PL" sz="2800" dirty="0"/>
              <a:t>.</a:t>
            </a:r>
          </a:p>
          <a:p>
            <a:pPr marL="0" indent="0">
              <a:buNone/>
            </a:pPr>
            <a:r>
              <a:rPr lang="pl-PL" sz="2800" dirty="0"/>
              <a:t>• Operator ALL – warunek prawdziwy jeśli jest spełniony</a:t>
            </a:r>
          </a:p>
          <a:p>
            <a:pPr marL="0" indent="0">
              <a:buNone/>
            </a:pPr>
            <a:r>
              <a:rPr lang="pl-PL" sz="2800" dirty="0"/>
              <a:t>dla wszystkich wartości, odczytanych </a:t>
            </a:r>
            <a:r>
              <a:rPr lang="pl-PL" sz="2800" dirty="0" smtClean="0"/>
              <a:t>przez podzapytanie</a:t>
            </a:r>
            <a:r>
              <a:rPr lang="pl-PL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4505534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497</Words>
  <Application>Microsoft Office PowerPoint</Application>
  <PresentationFormat>Pokaz na ekranie (4:3)</PresentationFormat>
  <Paragraphs>59</Paragraphs>
  <Slides>13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Podzapytania</vt:lpstr>
      <vt:lpstr>Slajd 2</vt:lpstr>
      <vt:lpstr>Slajd 3</vt:lpstr>
      <vt:lpstr>Podzapytanie wierszowe</vt:lpstr>
      <vt:lpstr>PRZYKŁAD DRUGI</vt:lpstr>
      <vt:lpstr>Zapytania wierszowe – przykład 2</vt:lpstr>
      <vt:lpstr>Podzapytanie tablicowe</vt:lpstr>
      <vt:lpstr>Teoria – zapytania tablicowe</vt:lpstr>
      <vt:lpstr>Operatory ANY i ALL</vt:lpstr>
      <vt:lpstr>Operatory ANY i ALL przykłady</vt:lpstr>
      <vt:lpstr>Operatory ANY i ALL przykłady cd.</vt:lpstr>
      <vt:lpstr>Podzapytania w klauzuli HAVING</vt:lpstr>
      <vt:lpstr>Slajd 13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Podzapytania</dc:title>
  <dc:creator>Kubulix</dc:creator>
  <cp:lastModifiedBy>admin</cp:lastModifiedBy>
  <cp:revision>20</cp:revision>
  <dcterms:created xsi:type="dcterms:W3CDTF">2011-04-13T19:06:27Z</dcterms:created>
  <dcterms:modified xsi:type="dcterms:W3CDTF">2017-10-19T10:49:51Z</dcterms:modified>
</cp:coreProperties>
</file>